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1" r:id="rId12"/>
    <p:sldId id="258" r:id="rId13"/>
    <p:sldId id="270" r:id="rId14"/>
    <p:sldId id="269" r:id="rId15"/>
    <p:sldId id="271" r:id="rId16"/>
    <p:sldId id="272" r:id="rId17"/>
    <p:sldId id="273" r:id="rId18"/>
    <p:sldId id="274" r:id="rId19"/>
    <p:sldId id="276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029" autoAdjust="0"/>
  </p:normalViewPr>
  <p:slideViewPr>
    <p:cSldViewPr snapToGrid="0">
      <p:cViewPr varScale="1">
        <p:scale>
          <a:sx n="73" d="100"/>
          <a:sy n="73" d="100"/>
        </p:scale>
        <p:origin x="1866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9CDE5-2A37-4FC5-8966-8E0002AB933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8504D-4C1F-40CC-B885-4DC0D85B38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6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distinguish different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8504D-4C1F-40CC-B885-4DC0D85B38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28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207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8504D-4C1F-40CC-B885-4DC0D85B385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45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133</a:t>
            </a:r>
            <a:r>
              <a:rPr lang="en-US" baseline="0" dirty="0" smtClean="0"/>
              <a:t>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8504D-4C1F-40CC-B885-4DC0D85B385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2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374 </a:t>
            </a:r>
            <a:r>
              <a:rPr lang="en-US" dirty="0" smtClean="0"/>
              <a:t>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8504D-4C1F-40CC-B885-4DC0D85B385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6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2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71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3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8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3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16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62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9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4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46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7C43C-B53F-4C8D-8D0D-ADEC8DDEE065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0CAA-E1F1-49F0-AD6A-3B95FECB9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1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to compress the pressure data?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Mingkai Peng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4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50" y="151879"/>
            <a:ext cx="8959850" cy="5602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Sampled at 5s,10s, and 20s, threshold &gt;0.9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45" y="829429"/>
            <a:ext cx="8390476" cy="6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5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8" y="115352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Combined the frames from 15 to 117, sampled at every 10s.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08" y="1924166"/>
            <a:ext cx="5154943" cy="4493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75" y="3170259"/>
            <a:ext cx="4131325" cy="21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4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0"/>
            <a:ext cx="8564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22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481" y="198304"/>
            <a:ext cx="7886700" cy="952559"/>
          </a:xfrm>
        </p:spPr>
        <p:txBody>
          <a:bodyPr/>
          <a:lstStyle/>
          <a:p>
            <a:r>
              <a:rPr lang="en-US" dirty="0" smtClean="0"/>
              <a:t>ID 146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281"/>
          <a:stretch/>
        </p:blipFill>
        <p:spPr>
          <a:xfrm>
            <a:off x="143428" y="895705"/>
            <a:ext cx="8857143" cy="57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8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ID:146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3526"/>
            <a:ext cx="9144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3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ID:146</a:t>
            </a:r>
          </a:p>
        </p:txBody>
      </p:sp>
      <p:pic>
        <p:nvPicPr>
          <p:cNvPr id="4" name="ezgif.com-gif-to-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8556" y="2126255"/>
            <a:ext cx="8494418" cy="3539341"/>
          </a:xfrm>
        </p:spPr>
      </p:pic>
    </p:spTree>
    <p:extLst>
      <p:ext uri="{BB962C8B-B14F-4D97-AF65-F5344CB8AC3E}">
        <p14:creationId xmlns:p14="http://schemas.microsoft.com/office/powerpoint/2010/main" val="363493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0"/>
            <a:ext cx="7886700" cy="1018660"/>
          </a:xfrm>
        </p:spPr>
        <p:txBody>
          <a:bodyPr/>
          <a:lstStyle/>
          <a:p>
            <a:r>
              <a:rPr lang="en-US" dirty="0" smtClean="0"/>
              <a:t>ID 218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" y="881540"/>
            <a:ext cx="8866667" cy="5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3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218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6398"/>
            <a:ext cx="9144000" cy="34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5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5974"/>
            <a:ext cx="7886700" cy="4611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ID270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0" y="885374"/>
            <a:ext cx="7800000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7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ID: 270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942423" cy="453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data in the test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Time: 29 hours</a:t>
            </a:r>
          </a:p>
          <a:p>
            <a:r>
              <a:rPr lang="en-US" dirty="0" smtClean="0"/>
              <a:t>Frame: every second, in total: 104476 frames</a:t>
            </a:r>
          </a:p>
          <a:p>
            <a:r>
              <a:rPr lang="en-US" dirty="0" smtClean="0"/>
              <a:t>File size: 2.71 GB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258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ID: 270</a:t>
            </a:r>
            <a:endParaRPr lang="en-US" dirty="0"/>
          </a:p>
        </p:txBody>
      </p:sp>
      <p:pic>
        <p:nvPicPr>
          <p:cNvPr id="4" name="ezgif.com-gif-to-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565" y="2357438"/>
            <a:ext cx="7886700" cy="3286125"/>
          </a:xfrm>
        </p:spPr>
      </p:pic>
    </p:spTree>
    <p:extLst>
      <p:ext uri="{BB962C8B-B14F-4D97-AF65-F5344CB8AC3E}">
        <p14:creationId xmlns:p14="http://schemas.microsoft.com/office/powerpoint/2010/main" val="105833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8085692" cy="879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 between different frames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4" y="1391630"/>
            <a:ext cx="5563376" cy="48679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2159" y="2368627"/>
            <a:ext cx="3161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Coefficient of correlation between different frames:</a:t>
            </a:r>
          </a:p>
          <a:p>
            <a:r>
              <a:rPr lang="en-US" dirty="0" smtClean="0"/>
              <a:t>37270 vs 37451: </a:t>
            </a:r>
            <a:r>
              <a:rPr lang="en-US" dirty="0" smtClean="0">
                <a:solidFill>
                  <a:srgbClr val="FF0000"/>
                </a:solidFill>
              </a:rPr>
              <a:t>0.993</a:t>
            </a:r>
          </a:p>
          <a:p>
            <a:r>
              <a:rPr lang="en-US" dirty="0" smtClean="0"/>
              <a:t>37270 vs 37946: </a:t>
            </a:r>
            <a:r>
              <a:rPr lang="en-US" dirty="0" smtClean="0">
                <a:solidFill>
                  <a:srgbClr val="FF0000"/>
                </a:solidFill>
              </a:rPr>
              <a:t>0.732</a:t>
            </a:r>
          </a:p>
          <a:p>
            <a:r>
              <a:rPr lang="en-US" dirty="0" smtClean="0"/>
              <a:t>37372 vs 9796: </a:t>
            </a:r>
            <a:r>
              <a:rPr lang="en-US" dirty="0" smtClean="0">
                <a:solidFill>
                  <a:srgbClr val="FF0000"/>
                </a:solidFill>
              </a:rPr>
              <a:t>0.612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08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158" b="6256"/>
          <a:stretch/>
        </p:blipFill>
        <p:spPr>
          <a:xfrm>
            <a:off x="3131068" y="0"/>
            <a:ext cx="5671409" cy="2177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7834" b="5206"/>
          <a:stretch/>
        </p:blipFill>
        <p:spPr>
          <a:xfrm>
            <a:off x="2954800" y="2177409"/>
            <a:ext cx="5847677" cy="22548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1076" t="9048" r="-1076" b="4396"/>
          <a:stretch/>
        </p:blipFill>
        <p:spPr>
          <a:xfrm>
            <a:off x="3042932" y="4432216"/>
            <a:ext cx="5968865" cy="229083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98304" y="610116"/>
            <a:ext cx="2005069" cy="87978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Scatter </a:t>
            </a:r>
            <a:br>
              <a:rPr lang="en-US" dirty="0" smtClean="0"/>
            </a:br>
            <a:r>
              <a:rPr lang="en-US" dirty="0" smtClean="0"/>
              <a:t>plot: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260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compression: 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532" y="1547469"/>
            <a:ext cx="7886700" cy="4351338"/>
          </a:xfrm>
        </p:spPr>
        <p:txBody>
          <a:bodyPr/>
          <a:lstStyle/>
          <a:p>
            <a:r>
              <a:rPr lang="en-US" dirty="0" smtClean="0"/>
              <a:t>Different sampling frequency: every 5s (20895), 10s (10467), and 20s(5223).</a:t>
            </a:r>
          </a:p>
          <a:p>
            <a:r>
              <a:rPr lang="en-US" dirty="0" smtClean="0"/>
              <a:t>Calculate the correlation coefficient between adjacent frames and find the appropriate threshold of correlation coefficient to detect the change of patient position.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7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Sampled at every 10s, different threshold of correlation </a:t>
            </a:r>
            <a:r>
              <a:rPr lang="en-US" dirty="0" err="1" smtClean="0"/>
              <a:t>coefficent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9"/>
            <a:ext cx="9144000" cy="48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2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Frames with correlation coefficient between 0.95 and 0.99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22" y="1487277"/>
            <a:ext cx="5591175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8429" y="3128789"/>
            <a:ext cx="285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coefficient: </a:t>
            </a:r>
          </a:p>
          <a:p>
            <a:r>
              <a:rPr lang="en-US" dirty="0" smtClean="0"/>
              <a:t>16810 vs 16820: 0.98</a:t>
            </a:r>
          </a:p>
          <a:p>
            <a:r>
              <a:rPr lang="en-US" dirty="0" smtClean="0"/>
              <a:t>23610 vs 23620: 0.989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44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2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Frames with correlation coefficient between 0.90 and 0.95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8429" y="3128789"/>
            <a:ext cx="285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coefficient: </a:t>
            </a:r>
          </a:p>
          <a:p>
            <a:r>
              <a:rPr lang="en-US" dirty="0" smtClean="0"/>
              <a:t>100570 vs 100580: </a:t>
            </a:r>
            <a:r>
              <a:rPr lang="en-US" dirty="0" smtClean="0">
                <a:solidFill>
                  <a:srgbClr val="FF0000"/>
                </a:solidFill>
              </a:rPr>
              <a:t>0.949</a:t>
            </a:r>
          </a:p>
          <a:p>
            <a:r>
              <a:rPr lang="en-US" dirty="0" smtClean="0"/>
              <a:t>38420 vs 38430: </a:t>
            </a:r>
            <a:r>
              <a:rPr lang="en-US" dirty="0" smtClean="0">
                <a:solidFill>
                  <a:srgbClr val="FF0000"/>
                </a:solidFill>
              </a:rPr>
              <a:t>0.944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54" y="1686154"/>
            <a:ext cx="55530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1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22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Frames with correlation coefficient between 0.85 and 0.90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8429" y="3128789"/>
            <a:ext cx="2853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coefficient: </a:t>
            </a:r>
          </a:p>
          <a:p>
            <a:r>
              <a:rPr lang="en-US" dirty="0" smtClean="0"/>
              <a:t>100880 vs 100890: </a:t>
            </a:r>
            <a:r>
              <a:rPr lang="en-US" dirty="0" smtClean="0">
                <a:solidFill>
                  <a:srgbClr val="FF0000"/>
                </a:solidFill>
              </a:rPr>
              <a:t>0.889</a:t>
            </a:r>
          </a:p>
          <a:p>
            <a:r>
              <a:rPr lang="en-US" dirty="0" smtClean="0"/>
              <a:t>29470 vs 29480: </a:t>
            </a:r>
            <a:r>
              <a:rPr lang="en-US" dirty="0" smtClean="0">
                <a:solidFill>
                  <a:srgbClr val="FF0000"/>
                </a:solidFill>
              </a:rPr>
              <a:t>0.865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93" y="1659645"/>
            <a:ext cx="5562600" cy="48387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5366898" y="4488149"/>
            <a:ext cx="253388" cy="528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94506" y="2620789"/>
            <a:ext cx="177494" cy="192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63827" y="2457525"/>
            <a:ext cx="177494" cy="192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95263" y="2404964"/>
            <a:ext cx="177494" cy="1922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6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</TotalTime>
  <Words>230</Words>
  <Application>Microsoft Office PowerPoint</Application>
  <PresentationFormat>On-screen Show (4:3)</PresentationFormat>
  <Paragraphs>46</Paragraphs>
  <Slides>20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How to compress the pressure data?</vt:lpstr>
      <vt:lpstr>Raw data in the test file</vt:lpstr>
      <vt:lpstr>Correlation between different frames</vt:lpstr>
      <vt:lpstr>Scatter  plot: </vt:lpstr>
      <vt:lpstr>Data compression:  </vt:lpstr>
      <vt:lpstr>Sampled at every 10s, different threshold of correlation coefficent: </vt:lpstr>
      <vt:lpstr>Frames with correlation coefficient between 0.95 and 0.99</vt:lpstr>
      <vt:lpstr>Frames with correlation coefficient between 0.90 and 0.95</vt:lpstr>
      <vt:lpstr>Frames with correlation coefficient between 0.85 and 0.90</vt:lpstr>
      <vt:lpstr>Sampled at 5s,10s, and 20s, threshold &gt;0.9</vt:lpstr>
      <vt:lpstr>Combined the frames from 15 to 117, sampled at every 10s.</vt:lpstr>
      <vt:lpstr>PowerPoint Presentation</vt:lpstr>
      <vt:lpstr>ID 146</vt:lpstr>
      <vt:lpstr>ID:146</vt:lpstr>
      <vt:lpstr>ID:146</vt:lpstr>
      <vt:lpstr>ID 218</vt:lpstr>
      <vt:lpstr>ID 218</vt:lpstr>
      <vt:lpstr>ID270</vt:lpstr>
      <vt:lpstr>ID: 270</vt:lpstr>
      <vt:lpstr>ID: 270</vt:lpstr>
    </vt:vector>
  </TitlesOfParts>
  <Company>University of Calgary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Mingkai Peng</dc:creator>
  <cp:lastModifiedBy>Mingkai Peng</cp:lastModifiedBy>
  <cp:revision>27</cp:revision>
  <dcterms:created xsi:type="dcterms:W3CDTF">2017-06-23T19:13:30Z</dcterms:created>
  <dcterms:modified xsi:type="dcterms:W3CDTF">2017-10-16T18:50:37Z</dcterms:modified>
</cp:coreProperties>
</file>